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33"/>
  </p:notesMasterIdLst>
  <p:sldIdLst>
    <p:sldId id="257" r:id="rId4"/>
    <p:sldId id="290" r:id="rId5"/>
    <p:sldId id="258" r:id="rId6"/>
    <p:sldId id="261" r:id="rId7"/>
    <p:sldId id="273" r:id="rId8"/>
    <p:sldId id="259" r:id="rId9"/>
    <p:sldId id="283" r:id="rId10"/>
    <p:sldId id="271" r:id="rId11"/>
    <p:sldId id="274" r:id="rId12"/>
    <p:sldId id="270" r:id="rId13"/>
    <p:sldId id="282" r:id="rId14"/>
    <p:sldId id="284" r:id="rId15"/>
    <p:sldId id="280" r:id="rId16"/>
    <p:sldId id="285" r:id="rId17"/>
    <p:sldId id="267" r:id="rId18"/>
    <p:sldId id="268" r:id="rId19"/>
    <p:sldId id="291" r:id="rId20"/>
    <p:sldId id="292" r:id="rId21"/>
    <p:sldId id="269" r:id="rId22"/>
    <p:sldId id="265" r:id="rId23"/>
    <p:sldId id="266" r:id="rId24"/>
    <p:sldId id="286" r:id="rId25"/>
    <p:sldId id="289" r:id="rId26"/>
    <p:sldId id="288" r:id="rId27"/>
    <p:sldId id="279" r:id="rId28"/>
    <p:sldId id="287" r:id="rId29"/>
    <p:sldId id="281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 showGuides="1">
      <p:cViewPr varScale="1">
        <p:scale>
          <a:sx n="67" d="100"/>
          <a:sy n="67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427B-C5D4-4440-86F7-DA90D596620B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770EA-328B-4C4F-877A-673F3C3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8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8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EC1570-936D-4865-8B51-8D16C8A1016E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1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0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1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orbit</a:t>
            </a:r>
            <a:r>
              <a:rPr lang="en-US" baseline="0" dirty="0" smtClean="0"/>
              <a:t> since March 2002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36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56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32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Scheduled</a:t>
            </a:r>
            <a:r>
              <a:rPr lang="en-US" baseline="0" dirty="0" smtClean="0"/>
              <a:t> launch mid-2014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0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28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Scheduled launch</a:t>
            </a:r>
            <a:r>
              <a:rPr lang="en-US" baseline="0" dirty="0" smtClean="0"/>
              <a:t>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78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38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21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94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64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28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5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1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03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3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0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15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92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9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4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F4F14-D438-4F9B-97B1-BF254D7C16A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281"/>
            <a:ext cx="5486400" cy="4113763"/>
          </a:xfrm>
        </p:spPr>
        <p:txBody>
          <a:bodyPr/>
          <a:lstStyle/>
          <a:p>
            <a:r>
              <a:rPr lang="en-US"/>
              <a:t>USDA’s idea of clearly explaining FAS DSS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770EA-328B-4C4F-877A-673F3C39E0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90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9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1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27D4C-B6BF-465A-BA55-CC2CE758AA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B527-2584-46C2-8349-70DBDAA4A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16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DE34-C7A6-4D53-8AE2-DA87AC297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7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C19D-8B99-4D89-80D9-1699C74C5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968D-1DE9-4F9A-9864-6DF499C4A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2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8D5D4-AEC3-4773-9222-79FD48436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9074-47CC-4D11-971F-DB14E7090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3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77FB8-871E-471B-86F5-AD0F444E3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6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8F9DE-D71F-44F1-A301-5E74259F5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72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4475-C94F-4BBD-9385-754B14AE4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05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A4752-2D4D-4F4E-971D-EFC078D9C6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21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30E-9E22-42DE-99D9-3B0B1B198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832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D4B2A-E1B7-43FC-82A8-FE680D9D63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95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22D27-39F2-4ED0-B417-D0B29D3812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28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9D9D7-D779-434D-BA4E-5A1DA0C1BE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5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57A77-90C9-4D0B-AE2B-9A33C41B34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89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EBB6F2-AA6F-4F67-9AEE-807B74F97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86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BFF32-FF0D-4B62-9A8C-B57EFE49D7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0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A346-6771-47E0-B89D-362C72A094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56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62098-B0A7-4BBC-9CB5-7CE6932394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96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8EE4A-7761-4AE2-B7D8-A1D1795896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86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E0CA8-D180-40DB-B253-775C3A358D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48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75F92-4056-45BD-BCAB-F0999488D9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976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5AAA-A643-4B43-B72C-76DF28A3FD5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71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85DED-D3F7-4C2F-B269-21277BA9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48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640F7-FF42-4736-B0B7-566BD7B024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6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1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5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8DFB9-64BE-4059-ADAC-94544CCC8121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31ED-128F-4D40-97F2-42D18E446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376B7-5EB7-4FA7-B072-154B6BCC6B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0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5C5B61-E3EE-47E6-A224-E2F31B9BC74E}" type="slidenum">
              <a:rPr lang="en-US" sz="140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280587" name="Picture 11" descr="meatball_transp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6157913"/>
            <a:ext cx="838200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8" name="Picture 12" descr="JPL 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6484938"/>
            <a:ext cx="914400" cy="3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9" name="Picture 13" descr="MUTigerLogoColo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7620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90" name="Picture 14" descr="a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14288"/>
            <a:ext cx="762000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grace.jpl.nasa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nasa.gov/topics/earth/features/india_water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pmm.nasa.gov/GP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map.jpl.nasa.go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swot.jpl.nasa.gov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ushahidi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enterprise.vodafone.com/products_solutions/finance_solutions/m-pesa.jsp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Earth </a:t>
            </a:r>
            <a:r>
              <a:rPr lang="en-US" sz="4800" b="1" dirty="0"/>
              <a:t>O</a:t>
            </a:r>
            <a:r>
              <a:rPr lang="en-US" sz="4800" b="1" dirty="0" smtClean="0"/>
              <a:t>bservation </a:t>
            </a:r>
            <a:br>
              <a:rPr lang="en-US" sz="4800" b="1" dirty="0" smtClean="0"/>
            </a:br>
            <a:r>
              <a:rPr lang="en-US" sz="4800" b="1" dirty="0" smtClean="0"/>
              <a:t>and Information Technologies </a:t>
            </a:r>
            <a:br>
              <a:rPr lang="en-US" sz="4800" b="1" dirty="0" smtClean="0"/>
            </a:br>
            <a:r>
              <a:rPr lang="en-US" sz="4800" b="1" dirty="0" smtClean="0"/>
              <a:t>for Eradicating Hunger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315200" cy="2514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Charles F. Hutchinson</a:t>
            </a:r>
          </a:p>
          <a:p>
            <a:r>
              <a:rPr lang="en-US" dirty="0" smtClean="0"/>
              <a:t>University of Arizona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Federation of Earth Science Information Partners</a:t>
            </a:r>
            <a:endParaRPr lang="en-US" dirty="0"/>
          </a:p>
        </p:txBody>
      </p:sp>
      <p:pic>
        <p:nvPicPr>
          <p:cNvPr id="7171" name="Picture 3" descr="C:\Documents and Settings\Chuck\My Documents\Documents\My historical photographs\UofA\thumb_UA_Block A- AZ_200-2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3"/>
          <a:stretch/>
        </p:blipFill>
        <p:spPr bwMode="auto">
          <a:xfrm>
            <a:off x="4252636" y="4250474"/>
            <a:ext cx="662264" cy="55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5562600"/>
            <a:ext cx="33337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0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6416675" y="1905000"/>
            <a:ext cx="152400" cy="4070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654675" y="1905000"/>
            <a:ext cx="762000" cy="4070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4587875" y="1905000"/>
            <a:ext cx="1066800" cy="40703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1895475" y="1784350"/>
            <a:ext cx="0" cy="4198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1895475" y="5975350"/>
            <a:ext cx="48879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2251075" y="1784350"/>
            <a:ext cx="1047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Diet change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140075" y="2043113"/>
            <a:ext cx="139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Famine food use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3960813" y="2317750"/>
            <a:ext cx="12779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Loans from kin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4516438" y="2576513"/>
            <a:ext cx="134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 migration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860925" y="2851150"/>
            <a:ext cx="1725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 of small animals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454650" y="3232150"/>
            <a:ext cx="182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Loans from merchants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5895975" y="3917950"/>
            <a:ext cx="1944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 of farm implements</a:t>
            </a:r>
          </a:p>
        </p:txBody>
      </p:sp>
      <p:sp>
        <p:nvSpPr>
          <p:cNvPr id="79887" name="Freeform 15"/>
          <p:cNvSpPr>
            <a:spLocks/>
          </p:cNvSpPr>
          <p:nvPr/>
        </p:nvSpPr>
        <p:spPr bwMode="auto">
          <a:xfrm>
            <a:off x="1895475" y="2089150"/>
            <a:ext cx="4711700" cy="3886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6" y="720"/>
              </a:cxn>
              <a:cxn ang="0">
                <a:pos x="2544" y="2448"/>
              </a:cxn>
            </a:cxnLst>
            <a:rect l="0" t="0" r="r" b="b"/>
            <a:pathLst>
              <a:path w="2544" h="2448">
                <a:moveTo>
                  <a:pt x="0" y="0"/>
                </a:moveTo>
                <a:cubicBezTo>
                  <a:pt x="556" y="156"/>
                  <a:pt x="1112" y="312"/>
                  <a:pt x="1536" y="720"/>
                </a:cubicBezTo>
                <a:cubicBezTo>
                  <a:pt x="1960" y="1128"/>
                  <a:pt x="2252" y="1788"/>
                  <a:pt x="2544" y="2448"/>
                </a:cubicBezTo>
              </a:path>
            </a:pathLst>
          </a:custGeom>
          <a:noFill/>
          <a:ln w="317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342063" y="4495800"/>
            <a:ext cx="1674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Sale of draft animals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708775" y="5029200"/>
            <a:ext cx="1208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Farmland sale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6873875" y="5395913"/>
            <a:ext cx="152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Distress migration</a:t>
            </a:r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H="1">
            <a:off x="2073275" y="1936750"/>
            <a:ext cx="17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2" name="Line 20"/>
          <p:cNvSpPr>
            <a:spLocks noChangeShapeType="1"/>
          </p:cNvSpPr>
          <p:nvPr/>
        </p:nvSpPr>
        <p:spPr bwMode="auto">
          <a:xfrm flipH="1">
            <a:off x="2873375" y="2165350"/>
            <a:ext cx="2667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3" name="Line 21"/>
          <p:cNvSpPr>
            <a:spLocks noChangeShapeType="1"/>
          </p:cNvSpPr>
          <p:nvPr/>
        </p:nvSpPr>
        <p:spPr bwMode="auto">
          <a:xfrm flipH="1">
            <a:off x="3673475" y="2470150"/>
            <a:ext cx="2667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4" name="Line 22"/>
          <p:cNvSpPr>
            <a:spLocks noChangeShapeType="1"/>
          </p:cNvSpPr>
          <p:nvPr/>
        </p:nvSpPr>
        <p:spPr bwMode="auto">
          <a:xfrm flipH="1">
            <a:off x="4295775" y="2774950"/>
            <a:ext cx="17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5" name="Line 23"/>
          <p:cNvSpPr>
            <a:spLocks noChangeShapeType="1"/>
          </p:cNvSpPr>
          <p:nvPr/>
        </p:nvSpPr>
        <p:spPr bwMode="auto">
          <a:xfrm flipH="1">
            <a:off x="4651375" y="3003550"/>
            <a:ext cx="17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6" name="Line 24"/>
          <p:cNvSpPr>
            <a:spLocks noChangeShapeType="1"/>
          </p:cNvSpPr>
          <p:nvPr/>
        </p:nvSpPr>
        <p:spPr bwMode="auto">
          <a:xfrm flipV="1">
            <a:off x="5184775" y="3384550"/>
            <a:ext cx="266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7" name="Line 25"/>
          <p:cNvSpPr>
            <a:spLocks noChangeShapeType="1"/>
          </p:cNvSpPr>
          <p:nvPr/>
        </p:nvSpPr>
        <p:spPr bwMode="auto">
          <a:xfrm flipH="1">
            <a:off x="5718175" y="4070350"/>
            <a:ext cx="177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8" name="Line 26"/>
          <p:cNvSpPr>
            <a:spLocks noChangeShapeType="1"/>
          </p:cNvSpPr>
          <p:nvPr/>
        </p:nvSpPr>
        <p:spPr bwMode="auto">
          <a:xfrm rot="530509" flipH="1">
            <a:off x="6073775" y="4648200"/>
            <a:ext cx="17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899" name="Line 27"/>
          <p:cNvSpPr>
            <a:spLocks noChangeShapeType="1"/>
          </p:cNvSpPr>
          <p:nvPr/>
        </p:nvSpPr>
        <p:spPr bwMode="auto">
          <a:xfrm flipH="1">
            <a:off x="6429375" y="5181600"/>
            <a:ext cx="266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0" name="Line 28"/>
          <p:cNvSpPr>
            <a:spLocks noChangeShapeType="1"/>
          </p:cNvSpPr>
          <p:nvPr/>
        </p:nvSpPr>
        <p:spPr bwMode="auto">
          <a:xfrm flipH="1">
            <a:off x="6607175" y="5594350"/>
            <a:ext cx="266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1" name="Line 29"/>
          <p:cNvSpPr>
            <a:spLocks noChangeShapeType="1"/>
          </p:cNvSpPr>
          <p:nvPr/>
        </p:nvSpPr>
        <p:spPr bwMode="auto">
          <a:xfrm rot="445017" flipV="1">
            <a:off x="3978275" y="3124200"/>
            <a:ext cx="533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2" name="Line 30"/>
          <p:cNvSpPr>
            <a:spLocks noChangeShapeType="1"/>
          </p:cNvSpPr>
          <p:nvPr/>
        </p:nvSpPr>
        <p:spPr bwMode="auto">
          <a:xfrm rot="21456249" flipV="1">
            <a:off x="3978275" y="4267200"/>
            <a:ext cx="16002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 rot="-575016">
            <a:off x="4038600" y="5170488"/>
            <a:ext cx="22098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2606675" y="990600"/>
            <a:ext cx="1387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Adaptation</a:t>
            </a:r>
          </a:p>
        </p:txBody>
      </p:sp>
      <p:sp>
        <p:nvSpPr>
          <p:cNvPr id="79905" name="Text Box 33"/>
          <p:cNvSpPr txBox="1">
            <a:spLocks noChangeArrowheads="1"/>
          </p:cNvSpPr>
          <p:nvPr/>
        </p:nvSpPr>
        <p:spPr bwMode="auto">
          <a:xfrm>
            <a:off x="4892675" y="99060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Divestment</a:t>
            </a:r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1920875" y="6248400"/>
            <a:ext cx="487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4" name="Text Box 35"/>
          <p:cNvSpPr txBox="1">
            <a:spLocks noChangeArrowheads="1"/>
          </p:cNvSpPr>
          <p:nvPr/>
        </p:nvSpPr>
        <p:spPr bwMode="auto">
          <a:xfrm>
            <a:off x="4149725" y="6064250"/>
            <a:ext cx="6508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Time </a:t>
            </a:r>
          </a:p>
        </p:txBody>
      </p:sp>
      <p:sp>
        <p:nvSpPr>
          <p:cNvPr id="61475" name="Text Box 36"/>
          <p:cNvSpPr txBox="1">
            <a:spLocks noChangeArrowheads="1"/>
          </p:cNvSpPr>
          <p:nvPr/>
        </p:nvSpPr>
        <p:spPr bwMode="auto">
          <a:xfrm rot="-5400000">
            <a:off x="573881" y="3664744"/>
            <a:ext cx="217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Household Resources</a:t>
            </a:r>
          </a:p>
        </p:txBody>
      </p:sp>
      <p:sp>
        <p:nvSpPr>
          <p:cNvPr id="79909" name="Text Box 37"/>
          <p:cNvSpPr txBox="1">
            <a:spLocks noChangeArrowheads="1"/>
          </p:cNvSpPr>
          <p:nvPr/>
        </p:nvSpPr>
        <p:spPr bwMode="auto">
          <a:xfrm>
            <a:off x="219075" y="303213"/>
            <a:ext cx="868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HOUSEHOLD RESPONSES TO ECONOMIC DISTURBANCE</a:t>
            </a:r>
          </a:p>
        </p:txBody>
      </p:sp>
      <p:sp>
        <p:nvSpPr>
          <p:cNvPr id="79910" name="Text Box 38"/>
          <p:cNvSpPr txBox="1">
            <a:spLocks noChangeArrowheads="1"/>
          </p:cNvSpPr>
          <p:nvPr/>
        </p:nvSpPr>
        <p:spPr bwMode="auto">
          <a:xfrm>
            <a:off x="4749800" y="1371600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Liquid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Assets</a:t>
            </a:r>
          </a:p>
        </p:txBody>
      </p:sp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5597525" y="1371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Assets</a:t>
            </a:r>
          </a:p>
        </p:txBody>
      </p:sp>
      <p:sp>
        <p:nvSpPr>
          <p:cNvPr id="79912" name="Oval 40"/>
          <p:cNvSpPr>
            <a:spLocks noChangeArrowheads="1"/>
          </p:cNvSpPr>
          <p:nvPr/>
        </p:nvSpPr>
        <p:spPr bwMode="auto">
          <a:xfrm>
            <a:off x="2438400" y="3048000"/>
            <a:ext cx="1447800" cy="762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rgbClr val="000000"/>
                </a:solidFill>
              </a:rPr>
              <a:t>Environment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rgbClr val="000000"/>
                </a:solidFill>
              </a:rPr>
              <a:t>threatened</a:t>
            </a:r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913" name="Oval 41"/>
          <p:cNvSpPr>
            <a:spLocks noChangeArrowheads="1"/>
          </p:cNvSpPr>
          <p:nvPr/>
        </p:nvSpPr>
        <p:spPr bwMode="auto">
          <a:xfrm>
            <a:off x="2438400" y="3962400"/>
            <a:ext cx="1447800" cy="762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</a:rPr>
              <a:t>Livelihoods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</a:rPr>
              <a:t>threatened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79914" name="Oval 42"/>
          <p:cNvSpPr>
            <a:spLocks noChangeArrowheads="1"/>
          </p:cNvSpPr>
          <p:nvPr/>
        </p:nvSpPr>
        <p:spPr bwMode="auto">
          <a:xfrm>
            <a:off x="2438400" y="4953000"/>
            <a:ext cx="1447800" cy="762000"/>
          </a:xfrm>
          <a:prstGeom prst="ellipse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rgbClr val="0099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rgbClr val="000000"/>
                </a:solidFill>
              </a:rPr>
              <a:t>Lives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smtClean="0">
                <a:solidFill>
                  <a:srgbClr val="000000"/>
                </a:solidFill>
              </a:rPr>
              <a:t>threatened</a:t>
            </a:r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>
            <a:off x="1676400" y="19050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>
            <a:off x="1676400" y="5029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767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12" grpId="0" animBg="1"/>
      <p:bldP spid="79913" grpId="0" animBg="1"/>
      <p:bldP spid="799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19050">
            <a:noFill/>
          </a:ln>
        </p:spPr>
        <p:txBody>
          <a:bodyPr>
            <a:normAutofit/>
          </a:bodyPr>
          <a:lstStyle/>
          <a:p>
            <a:r>
              <a:rPr lang="en-US" sz="3200" dirty="0" smtClean="0"/>
              <a:t>Impact Inference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5606"/>
            <a:ext cx="5299557" cy="449659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prices of cereal grains are sensitive to real and perceived scarcity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 smtClean="0"/>
              <a:t>Terms-of-trade are often used as well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Requires a great deal of effort to acquire routinely and accurately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447800"/>
            <a:ext cx="297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Context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99027"/>
            <a:ext cx="5674717" cy="453977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Emergencies affect groups differentially according to their livelihoods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Livelihood zones stratify a country into regions that are relatively homogenous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effect of an emergency can be more accurately inferred within these zones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8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Reporting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"/>
          <a:stretch/>
        </p:blipFill>
        <p:spPr>
          <a:xfrm>
            <a:off x="4572000" y="93672"/>
            <a:ext cx="4041776" cy="66127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Observations that suggest supply: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Rainfall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Remote sensing products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Model outputs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Reports from ministries of agriculture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Field reports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Other 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Observations that suggest relative stress: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Cereal prices/terms of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Interpreted within the context of Livelihood Zones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Reported in the Integrated Food Security Phase Classification (IPC)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1447800"/>
            <a:ext cx="30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06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Challenges: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New Satellite Data</a:t>
            </a:r>
            <a:endParaRPr lang="en-US" sz="4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924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GRAVITY RECOVERY AND CLIMATE EXPERIMENT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70393"/>
            <a:ext cx="5334000" cy="384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6172200"/>
            <a:ext cx="258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http://grace.jpl.nasa.gov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170393"/>
            <a:ext cx="274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2362200"/>
            <a:ext cx="274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GRACE a joint NASA- DLR 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satellites fly in tandem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Measures variations in the effects of Earth’s mass on satellites using microwave ranging and GPS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orbit since 2002, used to map gravity field and how it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Groundwater depletion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47800"/>
            <a:ext cx="2667000" cy="46783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Observations of India between 2002 and 2008 indicate significant depletion of groundwater resources for agriculture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Dramatic future problems are likely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608" y="990600"/>
            <a:ext cx="5730392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289564"/>
            <a:ext cx="595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www.nasa.gov/topics/earth/features/india_water.html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447800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6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GMES </a:t>
            </a:r>
            <a:br>
              <a:rPr lang="en-US" sz="3200" dirty="0" smtClean="0"/>
            </a:br>
            <a:r>
              <a:rPr lang="en-US" sz="3200" dirty="0" smtClean="0"/>
              <a:t>SENTINEL 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Imaging </a:t>
            </a:r>
            <a:r>
              <a:rPr lang="en-US" sz="1800" dirty="0"/>
              <a:t>radar mission at C-band </a:t>
            </a:r>
            <a:r>
              <a:rPr lang="en-US" sz="1800" dirty="0" smtClean="0"/>
              <a:t>to provide continuous all-weather imagery for:</a:t>
            </a:r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Monitoring </a:t>
            </a:r>
            <a:r>
              <a:rPr lang="en-US" sz="1800" dirty="0"/>
              <a:t>sea ice zones and the arctic environment, and surveillance of marine environment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Monitoring </a:t>
            </a:r>
            <a:r>
              <a:rPr lang="en-US" sz="1800" dirty="0"/>
              <a:t>land surface motion risks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mapping </a:t>
            </a:r>
            <a:r>
              <a:rPr lang="en-US" sz="1800" dirty="0"/>
              <a:t>of land surfaces: forest, water and soil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Mapping </a:t>
            </a:r>
            <a:r>
              <a:rPr lang="en-US" sz="1800" dirty="0"/>
              <a:t>in support of humanitarian aid in crisis </a:t>
            </a:r>
            <a:r>
              <a:rPr lang="en-US" sz="1800" dirty="0" smtClean="0"/>
              <a:t>situations</a:t>
            </a:r>
          </a:p>
          <a:p>
            <a:r>
              <a:rPr lang="en-US" sz="1800" dirty="0" smtClean="0"/>
              <a:t>Launch in 2013.</a:t>
            </a:r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209800"/>
            <a:ext cx="51181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0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GMES </a:t>
            </a:r>
            <a:br>
              <a:rPr lang="en-US" sz="3200" dirty="0"/>
            </a:br>
            <a:r>
              <a:rPr lang="en-US" sz="3200" dirty="0"/>
              <a:t>SENTINEL 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multi-spectral Earth observation system, allowing continuation of Landsat- and SPOT-type </a:t>
            </a:r>
            <a:r>
              <a:rPr lang="en-US" sz="2000" dirty="0" smtClean="0"/>
              <a:t>observations for:</a:t>
            </a:r>
            <a:endParaRPr lang="en-US" sz="2000" dirty="0"/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Land </a:t>
            </a:r>
            <a:r>
              <a:rPr lang="en-US" sz="2000" dirty="0"/>
              <a:t>cover, usage and change-detection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Risk </a:t>
            </a:r>
            <a:r>
              <a:rPr lang="en-US" sz="2000" dirty="0"/>
              <a:t>mapping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Fast </a:t>
            </a:r>
            <a:r>
              <a:rPr lang="en-US" sz="2000" dirty="0"/>
              <a:t>images for disaster </a:t>
            </a:r>
            <a:r>
              <a:rPr lang="en-US" sz="2000" dirty="0" smtClean="0"/>
              <a:t>relief</a:t>
            </a:r>
          </a:p>
          <a:p>
            <a:r>
              <a:rPr lang="en-US" sz="2000" dirty="0" smtClean="0"/>
              <a:t>Launch in later 2013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133600"/>
            <a:ext cx="514350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44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GLOBAL PRECIPITATION MEASUREMENT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008313" cy="429736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Tropical Rainfall Measurement Mission (TRMM) showed potential for rainfall measurement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To provide global ~ 3 hour sampling 90% of the time would require a constellation of satellites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GPM Core Observatory is designed to serve as a calibration reference for the constellation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 joint NASA – JAXA mission with launch in June 2014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63355"/>
            <a:ext cx="5105400" cy="383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6324600"/>
            <a:ext cx="27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pmm.nasa.gov/GPM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288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3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Premise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Better agricultural information can help eradicate hunger by:</a:t>
            </a:r>
          </a:p>
          <a:p>
            <a:pPr lvl="1"/>
            <a:r>
              <a:rPr lang="en-US" dirty="0" smtClean="0"/>
              <a:t>Allowing global markets to function efficiently</a:t>
            </a:r>
          </a:p>
          <a:p>
            <a:pPr lvl="1"/>
            <a:r>
              <a:rPr lang="en-US" dirty="0" smtClean="0"/>
              <a:t>Providing producers with the information they need to make decisions</a:t>
            </a:r>
          </a:p>
          <a:p>
            <a:pPr lvl="1"/>
            <a:r>
              <a:rPr lang="en-US" dirty="0" smtClean="0"/>
              <a:t>Anticipating humanitarian emergencies quickly so that they can be effectively addressed</a:t>
            </a:r>
          </a:p>
          <a:p>
            <a:r>
              <a:rPr lang="en-US" dirty="0" smtClean="0"/>
              <a:t>Better is defined as more:</a:t>
            </a:r>
          </a:p>
          <a:p>
            <a:pPr lvl="1"/>
            <a:r>
              <a:rPr lang="en-US" dirty="0" smtClean="0"/>
              <a:t>Timely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Broadly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SOIL MOISTURE</a:t>
            </a:r>
            <a:br>
              <a:rPr lang="en-US" sz="3200" dirty="0" smtClean="0"/>
            </a:br>
            <a:r>
              <a:rPr lang="en-US" sz="3200" dirty="0" smtClean="0"/>
              <a:t>ACTIVE PASSIVE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SMAP intended to measure soil moisture (upper 5cm) and freeze-thaw state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Uses an L band radar (active) and L band radiometer (passive)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Will have ~ 9km resolution with coverage every 3-4 days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Novel set of “early adopters” developed, including global crop and food security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Launch in October 2014</a:t>
            </a:r>
          </a:p>
          <a:p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48" y="381000"/>
            <a:ext cx="4418152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67133" y="6324600"/>
            <a:ext cx="249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smap.jpl.nasa.gov</a:t>
            </a:r>
            <a:endParaRPr lang="en-US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4478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0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3008313" cy="116205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SURFACE WATER AND OCEAN TOPOGRAPHY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Space-borne sea surface radar altimeters are used to characterize sea state and motion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Also successfully used to monitor reservoir heights (e.g. Jason), but resolution is relatively low (2-10km), and there are gaps in coverage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SWOT </a:t>
            </a:r>
            <a:r>
              <a:rPr lang="en-US" sz="1800" dirty="0" err="1" smtClean="0"/>
              <a:t>Ka</a:t>
            </a:r>
            <a:r>
              <a:rPr lang="en-US" sz="1800" dirty="0" smtClean="0"/>
              <a:t> band radar interferometer will provide complete </a:t>
            </a:r>
            <a:r>
              <a:rPr lang="en-US" sz="1800" dirty="0" err="1" smtClean="0"/>
              <a:t>submonthly</a:t>
            </a:r>
            <a:r>
              <a:rPr lang="en-US" sz="1800" dirty="0" smtClean="0"/>
              <a:t> coverage at 100m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Launch in 2020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181100"/>
            <a:ext cx="49911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6324600"/>
            <a:ext cx="252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http://swot.jpl.nasa.gov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752600"/>
            <a:ext cx="304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7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Challenges: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New Sources </a:t>
            </a:r>
            <a:r>
              <a:rPr lang="en-US" b="1" dirty="0" smtClean="0"/>
              <a:t>and Uses of </a:t>
            </a:r>
            <a:r>
              <a:rPr lang="en-US" b="1" dirty="0" smtClean="0"/>
              <a:t>Ground Data</a:t>
            </a:r>
            <a:endParaRPr lang="en-US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Mobile Technologies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ln w="19050"/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Cell phones: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Used by farmers to </a:t>
            </a:r>
            <a:r>
              <a:rPr lang="en-US" sz="1800" dirty="0" err="1" smtClean="0"/>
              <a:t>to</a:t>
            </a:r>
            <a:r>
              <a:rPr lang="en-US" sz="1800" dirty="0" smtClean="0"/>
              <a:t> query market prices and receive forecasts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Used by food security practitioners to collect market prices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Smart phones: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Emerging as critical survey tool to locate and document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1875" r="27969" b="1875"/>
          <a:stretch/>
        </p:blipFill>
        <p:spPr bwMode="auto">
          <a:xfrm>
            <a:off x="4267200" y="838200"/>
            <a:ext cx="3886200" cy="606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7200" y="1447800"/>
            <a:ext cx="3048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057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792900"/>
            <a:ext cx="8991600" cy="515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200400" cy="857250"/>
          </a:xfrm>
        </p:spPr>
        <p:txBody>
          <a:bodyPr/>
          <a:lstStyle/>
          <a:p>
            <a:r>
              <a:rPr lang="en-US" sz="3200" dirty="0" smtClean="0"/>
              <a:t>Crowd-sourcing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err="1" smtClean="0"/>
              <a:t>Ushahidi</a:t>
            </a:r>
            <a:r>
              <a:rPr lang="en-US" sz="2000" dirty="0" smtClean="0"/>
              <a:t> was developed in Kenya to track political violence in 2008</a:t>
            </a:r>
            <a:endParaRPr lang="en-US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It has since been deployed in other emergencies to help direct relief efforts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Potential for use in larger emergencies is being explored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" b="14907"/>
          <a:stretch/>
        </p:blipFill>
        <p:spPr>
          <a:xfrm>
            <a:off x="3673475" y="1295400"/>
            <a:ext cx="4914900" cy="4095750"/>
          </a:xfrm>
        </p:spPr>
      </p:pic>
      <p:sp>
        <p:nvSpPr>
          <p:cNvPr id="8" name="TextBox 7"/>
          <p:cNvSpPr txBox="1"/>
          <p:nvPr/>
        </p:nvSpPr>
        <p:spPr>
          <a:xfrm>
            <a:off x="6196786" y="62484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http://ushahidi.com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1447800"/>
            <a:ext cx="30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14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84" y="0"/>
            <a:ext cx="8150016" cy="679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Mobile Money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2" b="21345"/>
          <a:stretch/>
        </p:blipFill>
        <p:spPr>
          <a:xfrm>
            <a:off x="3982775" y="273050"/>
            <a:ext cx="5085025" cy="61277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Very few rural people in developing countries have bank accounts, but many have mobile telephones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Vodafone and </a:t>
            </a:r>
            <a:r>
              <a:rPr lang="en-US" sz="1600" dirty="0" err="1" smtClean="0"/>
              <a:t>Safaricom</a:t>
            </a:r>
            <a:r>
              <a:rPr lang="en-US" sz="1600" dirty="0" smtClean="0"/>
              <a:t> (Kenyan telecom company) developed a system (M-PESA) for basic mobile phones that allows users to: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Deposit </a:t>
            </a:r>
            <a:r>
              <a:rPr lang="en-US" sz="1400" dirty="0"/>
              <a:t>and withdraw money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Transfer money to other users and non-users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Pay bills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May be used to track the flow of money (remittances) to monitor potential problem areas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May also be an intervention tool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" y="1447800"/>
            <a:ext cx="304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590800" y="6477000"/>
            <a:ext cx="6500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enterprise.vodafone.com/products_solutions/finance_solutions/m-pesa.jsp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98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Need for Coordination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currently four systems for global agricultural monitoring using comparable approaches and data sets</a:t>
            </a:r>
          </a:p>
          <a:p>
            <a:pPr lvl="1"/>
            <a:r>
              <a:rPr lang="en-US" dirty="0" smtClean="0"/>
              <a:t>Foreign Agriculture Service Crop Explorer (USDA)</a:t>
            </a:r>
          </a:p>
          <a:p>
            <a:pPr lvl="1"/>
            <a:r>
              <a:rPr lang="en-US" dirty="0" smtClean="0"/>
              <a:t>Monitoring of Agriculture with Remote Sensing (EU)</a:t>
            </a:r>
          </a:p>
          <a:p>
            <a:pPr lvl="1"/>
            <a:r>
              <a:rPr lang="en-US" dirty="0" err="1" smtClean="0"/>
              <a:t>CropWatch</a:t>
            </a:r>
            <a:r>
              <a:rPr lang="en-US" dirty="0" smtClean="0"/>
              <a:t> (CAS)</a:t>
            </a:r>
          </a:p>
          <a:p>
            <a:pPr lvl="1"/>
            <a:r>
              <a:rPr lang="en-US" dirty="0" smtClean="0"/>
              <a:t>Global Information and Early Warning System (FAO)</a:t>
            </a:r>
          </a:p>
          <a:p>
            <a:r>
              <a:rPr lang="en-US" dirty="0" smtClean="0"/>
              <a:t>There is a need to understand the ways in which new data can be assimilated in these systems.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GEO:  A Means for Coordination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GEO established the Global Agricultural Monitoring Task and Community of Practice (GEO-GLAM; 2007) to develop:</a:t>
            </a:r>
          </a:p>
          <a:p>
            <a:pPr lvl="1"/>
            <a:r>
              <a:rPr lang="en-US" dirty="0" smtClean="0"/>
              <a:t>Articulation of requirements</a:t>
            </a:r>
          </a:p>
          <a:p>
            <a:pPr lvl="1"/>
            <a:r>
              <a:rPr lang="en-US" dirty="0" smtClean="0"/>
              <a:t>A common database to allow comparison of estimates</a:t>
            </a:r>
          </a:p>
          <a:p>
            <a:pPr lvl="1"/>
            <a:r>
              <a:rPr lang="en-US" dirty="0" smtClean="0"/>
              <a:t>A series of regional workshop to share methods and findings</a:t>
            </a:r>
          </a:p>
          <a:p>
            <a:pPr lvl="1"/>
            <a:r>
              <a:rPr lang="en-US" dirty="0" smtClean="0"/>
              <a:t>Joint Experiment for Crop Assessment and Monitoring</a:t>
            </a:r>
          </a:p>
          <a:p>
            <a:r>
              <a:rPr lang="en-US" smtClean="0"/>
              <a:t>GEO-GLAM Action </a:t>
            </a:r>
            <a:r>
              <a:rPr lang="en-US" dirty="0" smtClean="0"/>
              <a:t>Plan on Food Price Volatility Endorsed by G-20 (2011)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8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Review the evolution of agriculture and food security monitoring</a:t>
            </a:r>
          </a:p>
          <a:p>
            <a:r>
              <a:rPr lang="en-US" dirty="0" smtClean="0"/>
              <a:t>Outline the contribution of satellite Earth observations to agriculture and food security monitoring</a:t>
            </a:r>
          </a:p>
          <a:p>
            <a:r>
              <a:rPr lang="en-US" dirty="0" smtClean="0"/>
              <a:t>Identify current and future challenges in meeting information requirements that confront the MDG</a:t>
            </a:r>
          </a:p>
          <a:p>
            <a:r>
              <a:rPr lang="en-US" dirty="0" smtClean="0"/>
              <a:t>Consider what GEO is contributing to address those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Need for </a:t>
            </a:r>
            <a:br>
              <a:rPr lang="en-US" b="1" dirty="0" smtClean="0"/>
            </a:br>
            <a:r>
              <a:rPr lang="en-US" b="1" dirty="0" smtClean="0"/>
              <a:t>Crop Production Estimates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Crop failure in Soviet Union led to the “Great </a:t>
            </a:r>
            <a:r>
              <a:rPr lang="en-US" dirty="0"/>
              <a:t>Grain Robbery” </a:t>
            </a:r>
            <a:r>
              <a:rPr lang="en-US" dirty="0" smtClean="0"/>
              <a:t>(1972) </a:t>
            </a:r>
          </a:p>
          <a:p>
            <a:r>
              <a:rPr lang="en-US" dirty="0" smtClean="0"/>
              <a:t>NASA, USDA, and NOAA developed methods to monitor global crop production based on new </a:t>
            </a:r>
            <a:r>
              <a:rPr lang="en-US" dirty="0" smtClean="0"/>
              <a:t>Earth observing capability </a:t>
            </a:r>
            <a:r>
              <a:rPr lang="en-US" dirty="0" smtClean="0"/>
              <a:t>(Landsat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Large Area Crop Inventory Experiment (LACIE, 1974)</a:t>
            </a:r>
          </a:p>
          <a:p>
            <a:pPr lvl="1"/>
            <a:r>
              <a:rPr lang="en-US" dirty="0" smtClean="0"/>
              <a:t>Agriculture and Resources Inventory Through Aerospace Remote Sensing (</a:t>
            </a:r>
            <a:r>
              <a:rPr lang="en-US" dirty="0" err="1" smtClean="0"/>
              <a:t>AgRISTARS</a:t>
            </a:r>
            <a:r>
              <a:rPr lang="en-US" dirty="0" smtClean="0"/>
              <a:t>, 1978)</a:t>
            </a:r>
          </a:p>
          <a:p>
            <a:r>
              <a:rPr lang="en-US" dirty="0" smtClean="0"/>
              <a:t>Formed the basis for techniques now used by USDA Foreign Agriculture Service, and National Agricultural Statistical Service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The Problem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Estimates are conceptually simple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Production = Planted Area x Yield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Planted area can be estimated from Landsat</a:t>
            </a:r>
          </a:p>
          <a:p>
            <a:pPr lvl="1"/>
            <a:r>
              <a:rPr lang="en-US" dirty="0" smtClean="0"/>
              <a:t>Crop type cannot always be identified remotely</a:t>
            </a:r>
          </a:p>
          <a:p>
            <a:pPr lvl="1"/>
            <a:r>
              <a:rPr lang="en-US" dirty="0" smtClean="0"/>
              <a:t>Fields may be small and/or intercropped in developing countries</a:t>
            </a:r>
          </a:p>
          <a:p>
            <a:r>
              <a:rPr lang="en-US" dirty="0" smtClean="0"/>
              <a:t>Yield can be monitored through ground sampling throughout the growing season</a:t>
            </a:r>
          </a:p>
          <a:p>
            <a:pPr lvl="1"/>
            <a:r>
              <a:rPr lang="en-US" dirty="0" smtClean="0"/>
              <a:t>Ground sampling expensive and often </a:t>
            </a:r>
            <a:r>
              <a:rPr lang="en-US" dirty="0" smtClean="0"/>
              <a:t>impossible</a:t>
            </a:r>
          </a:p>
          <a:p>
            <a:r>
              <a:rPr lang="en-US" dirty="0" smtClean="0"/>
              <a:t>Worked reasonably well in developed countries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62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Need for </a:t>
            </a:r>
            <a:br>
              <a:rPr lang="en-US" b="1" dirty="0" smtClean="0"/>
            </a:br>
            <a:r>
              <a:rPr lang="en-US" b="1" dirty="0" smtClean="0"/>
              <a:t>Monitoring Food Security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African drought and famine in 1960s and 1970s highlighted the global community’s inability to anticipate food emergencies</a:t>
            </a:r>
          </a:p>
          <a:p>
            <a:r>
              <a:rPr lang="en-US" dirty="0" smtClean="0"/>
              <a:t>Widespread famine in Africa in 1984 led to use of AVHRR time-series data to monitor the quality of growing season</a:t>
            </a:r>
          </a:p>
          <a:p>
            <a:pPr lvl="1"/>
            <a:r>
              <a:rPr lang="en-US" dirty="0" smtClean="0"/>
              <a:t>USAID Famine Early Warning System </a:t>
            </a:r>
            <a:r>
              <a:rPr lang="en-US" dirty="0"/>
              <a:t>(</a:t>
            </a:r>
            <a:r>
              <a:rPr lang="en-US" dirty="0" smtClean="0"/>
              <a:t>FEWS, 1985)</a:t>
            </a:r>
          </a:p>
        </p:txBody>
      </p:sp>
    </p:spTree>
    <p:extLst>
      <p:ext uri="{BB962C8B-B14F-4D97-AF65-F5344CB8AC3E}">
        <p14:creationId xmlns:p14="http://schemas.microsoft.com/office/powerpoint/2010/main" val="6609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Quality of Season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/>
          <a:stretch/>
        </p:blipFill>
        <p:spPr>
          <a:xfrm>
            <a:off x="4333875" y="228600"/>
            <a:ext cx="4200524" cy="597919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AVHRR time-series data allowed for monitoring the quality of the growing season as it evolved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Augmented rainfall measurement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Complemented crop water requirement models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/>
              <a:t>Provided global coverage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Became a key </a:t>
            </a:r>
            <a:r>
              <a:rPr lang="en-US" sz="2000" dirty="0" smtClean="0"/>
              <a:t>component of </a:t>
            </a:r>
            <a:r>
              <a:rPr lang="en-US" sz="2000" dirty="0" smtClean="0"/>
              <a:t>global agricultural monitoring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9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PECAD</a:t>
            </a:r>
          </a:p>
        </p:txBody>
      </p:sp>
      <p:pic>
        <p:nvPicPr>
          <p:cNvPr id="221186" name="Picture 2" descr="pecad_flow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588"/>
            <a:ext cx="90678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5857875" y="3714750"/>
            <a:ext cx="1447800" cy="1371600"/>
          </a:xfrm>
          <a:prstGeom prst="ellipse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2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of</a:t>
            </a:r>
            <a:br>
              <a:rPr lang="en-US" dirty="0" smtClean="0"/>
            </a:br>
            <a:r>
              <a:rPr lang="en-US" dirty="0" smtClean="0"/>
              <a:t>Monitoring Human Responses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vary in their ability to absorb the consequences of emergencies (crop failures, natural disasters, war).</a:t>
            </a:r>
          </a:p>
          <a:p>
            <a:pPr lvl="1"/>
            <a:r>
              <a:rPr lang="en-US" dirty="0" smtClean="0"/>
              <a:t>Vulnerability to emergencies are conditioned by the resources they command, their political position, their social connectivity, and their access to infrastructure (among other things)</a:t>
            </a:r>
          </a:p>
          <a:p>
            <a:pPr lvl="1"/>
            <a:r>
              <a:rPr lang="en-US" dirty="0" smtClean="0"/>
              <a:t>All affect their ability to </a:t>
            </a:r>
            <a:r>
              <a:rPr lang="en-US" b="1" i="1" dirty="0" smtClean="0"/>
              <a:t>access</a:t>
            </a:r>
            <a:r>
              <a:rPr lang="en-US" dirty="0" smtClean="0"/>
              <a:t> food, independent of its availability.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2030</TotalTime>
  <Words>1252</Words>
  <Application>Microsoft Office PowerPoint</Application>
  <PresentationFormat>On-screen Show (4:3)</PresentationFormat>
  <Paragraphs>209</Paragraphs>
  <Slides>29</Slides>
  <Notes>29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Default Design</vt:lpstr>
      <vt:lpstr>1_Default Design</vt:lpstr>
      <vt:lpstr>Earth Observation  and Information Technologies  for Eradicating Hunger</vt:lpstr>
      <vt:lpstr>Premise</vt:lpstr>
      <vt:lpstr>Objectives</vt:lpstr>
      <vt:lpstr>The Need for  Crop Production Estimates</vt:lpstr>
      <vt:lpstr>The Problem</vt:lpstr>
      <vt:lpstr>The Need for  Monitoring Food Security</vt:lpstr>
      <vt:lpstr>Quality of Season</vt:lpstr>
      <vt:lpstr>PECAD</vt:lpstr>
      <vt:lpstr>The Problem of Monitoring Human Responses</vt:lpstr>
      <vt:lpstr>PowerPoint Presentation</vt:lpstr>
      <vt:lpstr>Impact Inference</vt:lpstr>
      <vt:lpstr>Context</vt:lpstr>
      <vt:lpstr>Reporting</vt:lpstr>
      <vt:lpstr>Challenges:  New Satellite Data</vt:lpstr>
      <vt:lpstr>GRAVITY RECOVERY AND CLIMATE EXPERIMENT</vt:lpstr>
      <vt:lpstr>Groundwater depletion</vt:lpstr>
      <vt:lpstr>GMES  SENTINEL 1</vt:lpstr>
      <vt:lpstr>GMES  SENTINEL 2</vt:lpstr>
      <vt:lpstr>GLOBAL PRECIPITATION MEASUREMENT</vt:lpstr>
      <vt:lpstr>SOIL MOISTURE ACTIVE PASSIVE</vt:lpstr>
      <vt:lpstr>SURFACE WATER AND OCEAN TOPOGRAPHY</vt:lpstr>
      <vt:lpstr>Challenges:  New Sources and Uses of Ground Data</vt:lpstr>
      <vt:lpstr>Mobile Technologies</vt:lpstr>
      <vt:lpstr>PowerPoint Presentation</vt:lpstr>
      <vt:lpstr>Crowd-sourcing</vt:lpstr>
      <vt:lpstr>PowerPoint Presentation</vt:lpstr>
      <vt:lpstr>Mobile Money</vt:lpstr>
      <vt:lpstr>The Need for Coordination</vt:lpstr>
      <vt:lpstr>GEO:  A Means for Coordination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Lenovo User</cp:lastModifiedBy>
  <cp:revision>22</cp:revision>
  <dcterms:created xsi:type="dcterms:W3CDTF">2012-08-02T18:43:28Z</dcterms:created>
  <dcterms:modified xsi:type="dcterms:W3CDTF">2012-08-29T16:30:23Z</dcterms:modified>
</cp:coreProperties>
</file>